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8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96B88-9AE8-478F-8E1D-D2F05C5CA53B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4FAF23-8D61-460C-A6B3-CFA699BAE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565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d2aed735f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g8d2aed735f_0_68:notes"/>
          <p:cNvSpPr txBox="1">
            <a:spLocks noGrp="1"/>
          </p:cNvSpPr>
          <p:nvPr>
            <p:ph type="body" idx="1"/>
          </p:nvPr>
        </p:nvSpPr>
        <p:spPr>
          <a:xfrm>
            <a:off x="685802" y="434340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Josh </a:t>
            </a:r>
            <a:r>
              <a:rPr lang="en" b="1" dirty="0">
                <a:solidFill>
                  <a:schemeClr val="dk1"/>
                </a:solidFill>
              </a:rPr>
              <a:t> 30 sec</a:t>
            </a:r>
            <a:endParaRPr b="1" dirty="0"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dirty="0"/>
              <a:t>As a reminder for where we left off, our data comes from the COVID Tracking Project, and the metric we decided to analyze is the number of COVID-related patients currently in the hospital. We spoke briefly about how this data can’t be considered stationary, but how stationary models could still possibly be useful for long-term forecasting where we have high uncertainty. We discussed a few of our univariate time-series models and ended with talking about our intent to try and improve our models with a multivariate analysis. We also wanted to see if we could make any useful conclusions about what variables like New cases can tell us about hospitalizations going forward.</a:t>
            </a:r>
            <a:endParaRPr dirty="0"/>
          </a:p>
        </p:txBody>
      </p:sp>
      <p:sp>
        <p:nvSpPr>
          <p:cNvPr id="88" name="Google Shape;88;g8d2aed735f_0_68:notes"/>
          <p:cNvSpPr txBox="1">
            <a:spLocks noGrp="1"/>
          </p:cNvSpPr>
          <p:nvPr>
            <p:ph type="sldNum" idx="12"/>
          </p:nvPr>
        </p:nvSpPr>
        <p:spPr>
          <a:xfrm>
            <a:off x="3884621" y="8685224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40F37-9229-4F7A-8811-D792931FEF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69C39-EF65-47D0-83BB-ACE5B1D093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7C285-2271-4DF2-B7C6-3F44A23D1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19C58-BEC4-4006-9F41-C8F46531C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36F9D-6B8B-426A-891B-255359AD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51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560AE-325A-4C3B-A50A-C6C2D2865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BA5444-ACC9-4AFE-B668-D6234DEB8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5D5C2-144A-458C-89A4-B0BAC3E53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65988-2ED5-4491-9C07-8E1356E5E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5B594-81F2-449E-A61E-69A0844AB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27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05A05D-1BB5-460D-82E3-20F74A4823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643B1-EE09-4D05-AF74-C22CA98CC3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72D89-3E97-47D2-BFB9-B90C59EEF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8F64E-081C-49BB-8783-6EB55AC02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76DEA-50C5-4EF6-9001-EAF084779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5684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SLIDE 4">
  <p:cSld name="2_SLIDE 4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>
            <a:off x="516320" y="1685924"/>
            <a:ext cx="7016000" cy="41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609585" lvl="0" indent="-4063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1200"/>
              <a:buChar char="▪"/>
              <a:defRPr sz="1600">
                <a:solidFill>
                  <a:srgbClr val="0C0C0C"/>
                </a:solidFill>
              </a:defRPr>
            </a:lvl1pPr>
            <a:lvl2pPr marL="1219170" lvl="1" indent="-406390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600">
                <a:solidFill>
                  <a:srgbClr val="0C0C0C"/>
                </a:solidFill>
              </a:defRPr>
            </a:lvl2pPr>
            <a:lvl3pPr marL="1828754" lvl="2" indent="-406390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600">
                <a:solidFill>
                  <a:srgbClr val="0C0C0C"/>
                </a:solidFill>
              </a:defRPr>
            </a:lvl3pPr>
            <a:lvl4pPr marL="2438339" lvl="3" indent="-406390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600">
                <a:solidFill>
                  <a:srgbClr val="0C0C0C"/>
                </a:solidFill>
              </a:defRPr>
            </a:lvl4pPr>
            <a:lvl5pPr marL="3047924" lvl="4" indent="-406390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200"/>
              <a:buChar char="−"/>
              <a:defRPr sz="1600">
                <a:solidFill>
                  <a:srgbClr val="0C0C0C"/>
                </a:solidFill>
              </a:defRPr>
            </a:lvl5pPr>
            <a:lvl6pPr marL="3657509" lvl="5" indent="-423323" algn="l" rtl="0"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ftr" idx="11"/>
          </p:nvPr>
        </p:nvSpPr>
        <p:spPr>
          <a:xfrm>
            <a:off x="4659929" y="6076361"/>
            <a:ext cx="2872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1067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516321" y="6076361"/>
            <a:ext cx="914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467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74" name="Google Shape;74;p17"/>
          <p:cNvSpPr>
            <a:spLocks noGrp="1"/>
          </p:cNvSpPr>
          <p:nvPr>
            <p:ph type="pic" idx="2"/>
          </p:nvPr>
        </p:nvSpPr>
        <p:spPr>
          <a:xfrm>
            <a:off x="7915600" y="0"/>
            <a:ext cx="4276400" cy="68580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700"/>
              <a:buFont typeface="Noto Sans Symbols"/>
              <a:buChar char="▪"/>
              <a:defRPr sz="2267" b="0" i="0" u="none" strike="noStrike" cap="none">
                <a:solidFill>
                  <a:srgbClr val="D8D8D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500"/>
              <a:buFont typeface="Noto Sans Symbols"/>
              <a:buChar char="−"/>
              <a:defRPr sz="20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400"/>
              <a:buFont typeface="Noto Sans Symbols"/>
              <a:buChar char="−"/>
              <a:defRPr sz="1867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6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200"/>
              <a:buFont typeface="Noto Sans Symbols"/>
              <a:buChar char="−"/>
              <a:defRPr sz="16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516323" y="410829"/>
            <a:ext cx="7016000" cy="10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83C51"/>
              </a:buClr>
              <a:buSzPts val="2700"/>
              <a:buFont typeface="Bebas Neue"/>
              <a:buNone/>
              <a:defRPr>
                <a:solidFill>
                  <a:srgbClr val="083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3"/>
          </p:nvPr>
        </p:nvSpPr>
        <p:spPr>
          <a:xfrm>
            <a:off x="516323" y="942477"/>
            <a:ext cx="7016000" cy="5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75" tIns="0" rIns="0" bIns="0" anchor="t" anchorCtr="0">
            <a:noAutofit/>
          </a:bodyPr>
          <a:lstStyle>
            <a:lvl1pPr marL="609585" lvl="0" indent="-30479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None/>
              <a:defRPr>
                <a:solidFill>
                  <a:srgbClr val="7F7F7F"/>
                </a:solidFill>
              </a:defRPr>
            </a:lvl1pPr>
            <a:lvl2pPr marL="1219170" lvl="1" indent="-423323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2pPr>
            <a:lvl3pPr marL="1828754" lvl="2" indent="-423323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3pPr>
            <a:lvl4pPr marL="2438339" lvl="3" indent="-423323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4pPr>
            <a:lvl5pPr marL="3047924" lvl="4" indent="-423323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0C0C0C"/>
              </a:buClr>
              <a:buSzPts val="1400"/>
              <a:buChar char="−"/>
              <a:defRPr/>
            </a:lvl5pPr>
            <a:lvl6pPr marL="3657509" lvl="5" indent="-423323" algn="l" rtl="0"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4267093" lvl="6" indent="-42332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4876678" lvl="7" indent="-42332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5486263" lvl="8" indent="-42332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1725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D3CDF-61A6-4D13-8EB2-FD7A5C329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EF4DC-8374-4EB8-A672-B5E9951BC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AB5D1-2237-4610-9B11-566F41B86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B7DAC-1EBA-4D16-8A35-4BF2C0969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4D377F-B7C6-420A-8753-97FEDC708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10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5FBC3-A716-4C76-947D-F1EF52683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949C6-3C32-40F8-AF36-B649ACFF3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DECE5-2612-4A58-9F03-C5BE9E6BE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17376-0A0F-4846-9C01-F004661F3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92137-899B-4146-B48A-6BB32B1E2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948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75919-9447-473C-8757-45796E7D0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5ECD2-FD4E-47F6-982A-0950DA8368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82437E-D756-44FE-99B3-5C00E8074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84FA33-FE9C-4835-B54B-3AC9B0D95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73DC3-5E66-4E07-A8EA-C214D9F79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E81570-DAF8-40F3-B6EC-C648663E0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82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F57C7-2D45-43A1-B179-3587EBB03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F3C002-D4E0-4A41-BA99-37D8383DF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D24FE9-FE41-42FD-A3CF-AC74686BC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1594BB-3A66-4BD9-871F-3D5FE3FF1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B11A70-7646-467C-BA46-DD3F740840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DD4561-9EF5-4CA1-9706-12FE6808A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F8BD76-371B-4DFC-ADEF-7945A367C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6A9465-010B-4932-AF89-875D10467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658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BA3D7-E07A-4F4C-97AE-10E3D1714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BBC80E-78DF-417D-A308-C30F0230D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5CB3EA-6236-431F-A74C-EE4F6FE0F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01626-9D1A-43D2-8410-186B81427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75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088F46-7E1A-4EDD-B2D1-02BA05294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3ACF61-0241-4397-BB63-DB9B2BE3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552403-10E4-4EAD-A97F-52DA688B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507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379B5-AA69-4F6E-B899-E974DCFF5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58DB5-0447-42A0-B703-86CD4B292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7711F3-5F10-4295-8084-8976DD3D26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FA5A63-FB41-4ABF-9419-63DE7D996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458BF-A9D7-4818-937C-21C7EF66E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F87AD-13B8-481D-8D53-E9A68AB83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190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A0EB6-E438-4D19-85E4-1271BE2D6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F1BD83-2FE5-47A1-B239-C9C87EE542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19B81-A165-4F8C-9B3F-713526B558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CE7C3B-D3FF-4463-9FBA-9DDEA1AD9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43D08-E9BF-486B-A748-3A6ECE2C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8D0E9-848C-4C3A-8434-6AAD939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724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B482B0-40EE-4F65-AA54-A6C783B73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768A0-C6ED-47BF-8E95-727BF1C50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6AC7A4-D253-4F32-95F1-BBA41B1862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CC0B1-EC06-4E2C-BEB1-3E65A263D84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78C8E-0C3D-4112-82CC-CC3AE800E0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FF9797-E5D8-4822-9C50-7D07D2B6E9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91F86-F41A-4182-B764-945D4E6E4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752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covidtracking.com/" TargetMode="External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 descr="Ein Bild, das drinnen, Zahnbürste, Tisch, Tasse enthält.&#10;&#10;Automatisch generierte Beschreibu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7915600" y="0"/>
            <a:ext cx="4276400" cy="685800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516333" y="746433"/>
            <a:ext cx="7015600" cy="5821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0767" tIns="0" rIns="0" bIns="0" rtlCol="0" anchor="t" anchorCtr="0">
            <a:noAutofit/>
          </a:bodyPr>
          <a:lstStyle/>
          <a:p>
            <a:pPr marL="0" indent="0">
              <a:buSzPts val="1400"/>
              <a:buNone/>
            </a:pPr>
            <a:endParaRPr sz="1867"/>
          </a:p>
          <a:p>
            <a:pPr marL="0" indent="0">
              <a:buSzPts val="1400"/>
              <a:buNone/>
            </a:pPr>
            <a:r>
              <a:rPr lang="en" sz="1867"/>
              <a:t>Presenters</a:t>
            </a:r>
            <a:endParaRPr sz="1867"/>
          </a:p>
          <a:p>
            <a:pPr marL="270927" indent="-287859">
              <a:buSzPts val="1400"/>
              <a:buFont typeface="Calibri"/>
              <a:buChar char="▪"/>
            </a:pPr>
            <a:r>
              <a:rPr lang="en" sz="1867"/>
              <a:t>Josh Eysenbach</a:t>
            </a:r>
            <a:endParaRPr sz="1867"/>
          </a:p>
          <a:p>
            <a:pPr marL="270927" indent="-287859">
              <a:buSzPts val="1400"/>
              <a:buFont typeface="Calibri"/>
              <a:buChar char="▪"/>
            </a:pPr>
            <a:r>
              <a:rPr lang="en" sz="1867"/>
              <a:t>Jaclyn Coate</a:t>
            </a:r>
            <a:endParaRPr sz="1867"/>
          </a:p>
          <a:p>
            <a:pPr marL="0" indent="0">
              <a:spcBef>
                <a:spcPts val="1067"/>
              </a:spcBef>
              <a:buClr>
                <a:schemeClr val="dk1"/>
              </a:buClr>
              <a:buSzPts val="1100"/>
              <a:buNone/>
            </a:pPr>
            <a:endParaRPr sz="1867"/>
          </a:p>
          <a:p>
            <a:pPr marL="0" indent="0">
              <a:spcBef>
                <a:spcPts val="1067"/>
              </a:spcBef>
              <a:buClr>
                <a:schemeClr val="dk1"/>
              </a:buClr>
              <a:buSzPts val="1100"/>
              <a:buNone/>
            </a:pPr>
            <a:r>
              <a:rPr lang="en" sz="1867"/>
              <a:t>Data Set</a:t>
            </a:r>
            <a:endParaRPr sz="1467"/>
          </a:p>
          <a:p>
            <a:pPr marL="270927" indent="-270927">
              <a:spcBef>
                <a:spcPts val="1067"/>
              </a:spcBef>
              <a:buSzPts val="1400"/>
              <a:buFont typeface="Calibri"/>
              <a:buChar char="▪"/>
            </a:pPr>
            <a:r>
              <a:rPr lang="en" sz="1867" u="sng">
                <a:solidFill>
                  <a:schemeClr val="hlink"/>
                </a:solidFill>
                <a:hlinkClick r:id="rId6"/>
              </a:rPr>
              <a:t>The COVID Tracking Project</a:t>
            </a:r>
            <a:endParaRPr sz="1867"/>
          </a:p>
          <a:p>
            <a:pPr marL="812780" lvl="1" indent="-287859">
              <a:buSzPts val="1400"/>
            </a:pPr>
            <a:r>
              <a:rPr lang="en" sz="1867"/>
              <a:t>California data: ca.gov</a:t>
            </a:r>
            <a:endParaRPr sz="1867"/>
          </a:p>
          <a:p>
            <a:pPr marL="270927" indent="0">
              <a:spcBef>
                <a:spcPts val="1067"/>
              </a:spcBef>
              <a:buNone/>
            </a:pPr>
            <a:endParaRPr sz="1867"/>
          </a:p>
          <a:p>
            <a:pPr marL="270927" indent="-270927">
              <a:spcBef>
                <a:spcPts val="1067"/>
              </a:spcBef>
              <a:buSzPts val="1400"/>
              <a:buFont typeface="Calibri"/>
              <a:buChar char="▪"/>
            </a:pPr>
            <a:r>
              <a:rPr lang="en" sz="1867"/>
              <a:t>Severity Measurement</a:t>
            </a:r>
            <a:endParaRPr sz="1867"/>
          </a:p>
          <a:p>
            <a:pPr marL="812780" lvl="1" indent="-287859">
              <a:lnSpc>
                <a:spcPct val="100000"/>
              </a:lnSpc>
              <a:buSzPts val="1400"/>
              <a:buFont typeface="Calibri"/>
              <a:buChar char="−"/>
            </a:pPr>
            <a:r>
              <a:rPr lang="en" sz="1867"/>
              <a:t>Positive Percent</a:t>
            </a:r>
            <a:endParaRPr sz="1867"/>
          </a:p>
          <a:p>
            <a:pPr marL="812780" lvl="1" indent="-287859">
              <a:buSzPts val="1400"/>
              <a:buFont typeface="Calibri"/>
              <a:buChar char="−"/>
            </a:pPr>
            <a:r>
              <a:rPr lang="en" sz="1867"/>
              <a:t>Death Rate</a:t>
            </a:r>
            <a:endParaRPr sz="1867"/>
          </a:p>
          <a:p>
            <a:pPr marL="812780" lvl="1" indent="-287859">
              <a:buSzPts val="1400"/>
              <a:buFont typeface="Calibri"/>
              <a:buChar char="−"/>
            </a:pPr>
            <a:r>
              <a:rPr lang="en" sz="1867" b="1"/>
              <a:t>Currently Hospitalized</a:t>
            </a:r>
            <a:endParaRPr sz="1867" b="1"/>
          </a:p>
          <a:p>
            <a:pPr marL="0" indent="0">
              <a:spcBef>
                <a:spcPts val="1067"/>
              </a:spcBef>
              <a:buSzPts val="1400"/>
              <a:buNone/>
            </a:pPr>
            <a:endParaRPr sz="1867"/>
          </a:p>
          <a:p>
            <a:pPr marL="0" indent="0">
              <a:spcBef>
                <a:spcPts val="1067"/>
              </a:spcBef>
              <a:buSzPts val="1400"/>
              <a:buNone/>
            </a:pPr>
            <a:endParaRPr sz="1867"/>
          </a:p>
          <a:p>
            <a:pPr marL="270927" indent="-152396">
              <a:spcBef>
                <a:spcPts val="1067"/>
              </a:spcBef>
              <a:buSzPts val="1400"/>
              <a:buNone/>
            </a:pPr>
            <a:endParaRPr sz="1867"/>
          </a:p>
        </p:txBody>
      </p:sp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516333" y="410831"/>
            <a:ext cx="7015600" cy="335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" sz="1467">
                <a:solidFill>
                  <a:schemeClr val="dk1"/>
                </a:solidFill>
              </a:rPr>
              <a:t>Overview</a:t>
            </a:r>
            <a:endParaRPr sz="1467"/>
          </a:p>
        </p:txBody>
      </p:sp>
      <p:cxnSp>
        <p:nvCxnSpPr>
          <p:cNvPr id="93" name="Google Shape;93;p19"/>
          <p:cNvCxnSpPr/>
          <p:nvPr/>
        </p:nvCxnSpPr>
        <p:spPr>
          <a:xfrm rot="10800000">
            <a:off x="3623400" y="5400800"/>
            <a:ext cx="756000" cy="0"/>
          </a:xfrm>
          <a:prstGeom prst="straightConnector1">
            <a:avLst/>
          </a:prstGeom>
          <a:noFill/>
          <a:ln w="9525" cap="flat" cmpd="sng">
            <a:solidFill>
              <a:srgbClr val="6AA84F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94" name="Google Shape;94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10469" y="3638064"/>
            <a:ext cx="2971032" cy="208801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42681" y="1168383"/>
            <a:ext cx="2906617" cy="2047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CEE2F614-BC00-403F-8D62-98522715C6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906001" y="5143501"/>
            <a:ext cx="2285999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29360">
        <p:fade/>
      </p:transition>
    </mc:Choice>
    <mc:Fallback xmlns="">
      <p:transition advTm="293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</Words>
  <Application>Microsoft Office PowerPoint</Application>
  <PresentationFormat>Widescreen</PresentationFormat>
  <Paragraphs>19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Bebas Neue</vt:lpstr>
      <vt:lpstr>Calibri</vt:lpstr>
      <vt:lpstr>Calibri Light</vt:lpstr>
      <vt:lpstr>Noto Sans Symbols</vt:lpstr>
      <vt:lpstr>Office Theme</vt:lpstr>
      <vt:lpstr>Overview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</dc:title>
  <dc:creator>Eysenbach, Joshua</dc:creator>
  <cp:lastModifiedBy>Eysenbach, Joshua</cp:lastModifiedBy>
  <cp:revision>1</cp:revision>
  <dcterms:created xsi:type="dcterms:W3CDTF">2020-08-06T02:44:14Z</dcterms:created>
  <dcterms:modified xsi:type="dcterms:W3CDTF">2020-08-06T02:44:31Z</dcterms:modified>
</cp:coreProperties>
</file>

<file path=docProps/thumbnail.jpeg>
</file>